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handoutMasterIdLst>
    <p:handoutMasterId r:id="rId20"/>
  </p:handoutMasterIdLst>
  <p:sldIdLst>
    <p:sldId id="257" r:id="rId5"/>
    <p:sldId id="259" r:id="rId6"/>
    <p:sldId id="313" r:id="rId7"/>
    <p:sldId id="312" r:id="rId8"/>
    <p:sldId id="314" r:id="rId9"/>
    <p:sldId id="315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5"/>
  </p:normalViewPr>
  <p:slideViewPr>
    <p:cSldViewPr snapToGrid="0">
      <p:cViewPr varScale="1">
        <p:scale>
          <a:sx n="120" d="100"/>
          <a:sy n="120" d="100"/>
        </p:scale>
        <p:origin x="44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09F0B-DEFF-415A-8FAB-9D8F03D4EB4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0403F-14CF-42F1-B54B-7D832A714D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8347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130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131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736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940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216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2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571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952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67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457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E5C6BD-9ED3-4BAF-88D5-419B951E0603}" type="datetimeFigureOut">
              <a:rPr lang="en-SG" smtClean="0"/>
              <a:t>25/10/25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D9DE4-D653-4DCF-9964-86EC253399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4705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65471" y="6311900"/>
            <a:ext cx="297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OOP Project Report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5173611" y="6371281"/>
            <a:ext cx="1181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A0CD9C-AB40-4967-8603-636B1BB91443}" type="slidenum"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‹#›</a:t>
            </a:fld>
            <a:endParaRPr 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210375"/>
            <a:ext cx="12192000" cy="1168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1">
            <a:extLst>
              <a:ext uri="{FF2B5EF4-FFF2-40B4-BE49-F238E27FC236}">
                <a16:creationId xmlns:a16="http://schemas.microsoft.com/office/drawing/2014/main" id="{A1DC6E3D-83B5-4142-972D-2DB57F5191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104" y="6398752"/>
            <a:ext cx="12414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03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61" y="106709"/>
            <a:ext cx="3535017" cy="787814"/>
          </a:xfrm>
        </p:spPr>
        <p:txBody>
          <a:bodyPr/>
          <a:lstStyle/>
          <a:p>
            <a:r>
              <a:rPr lang="en-SG" b="1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36" y="894522"/>
            <a:ext cx="6591714" cy="5099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Project Objectives:</a:t>
            </a:r>
            <a:br>
              <a:rPr lang="en-US" sz="2200" dirty="0"/>
            </a:br>
            <a:r>
              <a:rPr lang="en-US" sz="2200" dirty="0"/>
              <a:t>The program should allow customers to login to: </a:t>
            </a:r>
            <a:br>
              <a:rPr lang="en-US" sz="2200" dirty="0"/>
            </a:br>
            <a:r>
              <a:rPr lang="en-US" sz="2000" dirty="0"/>
              <a:t>1.Book the car of their choice</a:t>
            </a:r>
            <a:br>
              <a:rPr lang="en-US" sz="2000" dirty="0"/>
            </a:br>
            <a:r>
              <a:rPr lang="en-US" sz="2000" dirty="0"/>
              <a:t>2.Edit and delete the car details entered</a:t>
            </a:r>
            <a:br>
              <a:rPr lang="en-US" sz="2000" dirty="0"/>
            </a:br>
            <a:r>
              <a:rPr lang="en-US" sz="2000" dirty="0"/>
              <a:t>3.Display the rental cost</a:t>
            </a:r>
            <a:br>
              <a:rPr lang="en-US" sz="2000" dirty="0"/>
            </a:br>
            <a:r>
              <a:rPr lang="en-US" sz="2000" dirty="0"/>
              <a:t>4.Confirm/save the booking info into the data storage(vector)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r>
              <a:rPr lang="en-US" sz="2200" dirty="0"/>
              <a:t>The program should allow staff to login to: </a:t>
            </a:r>
            <a:br>
              <a:rPr lang="en-US" sz="2200" dirty="0"/>
            </a:br>
            <a:r>
              <a:rPr lang="en-US" sz="2000" dirty="0"/>
              <a:t>1.Add the car models and their rental prices</a:t>
            </a:r>
            <a:br>
              <a:rPr lang="en-US" sz="2000" dirty="0"/>
            </a:br>
            <a:r>
              <a:rPr lang="en-US" sz="2000" dirty="0"/>
              <a:t>2.Edit and delete the car details and rental prices entered</a:t>
            </a:r>
            <a:br>
              <a:rPr lang="en-US" sz="2000" dirty="0"/>
            </a:br>
            <a:r>
              <a:rPr lang="en-US" sz="2000" dirty="0"/>
              <a:t>3.Confirm/save the created car details and rental prices in the data storage (vector)</a:t>
            </a:r>
            <a:br>
              <a:rPr lang="en-US" sz="2000" dirty="0"/>
            </a:br>
            <a:r>
              <a:rPr lang="en-US" sz="2000" dirty="0"/>
              <a:t>4.View the booking summary and details of the individual booking</a:t>
            </a:r>
            <a:br>
              <a:rPr lang="en-US" sz="2000" dirty="0"/>
            </a:br>
            <a:r>
              <a:rPr lang="en-US" sz="2000" dirty="0"/>
              <a:t>5.Calculate the total rental amount earned($)</a:t>
            </a:r>
            <a:endParaRPr lang="en-SG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1D6E6D-DF91-8AEE-8335-2EF587AB3FC5}"/>
              </a:ext>
            </a:extLst>
          </p:cNvPr>
          <p:cNvSpPr txBox="1">
            <a:spLocks/>
          </p:cNvSpPr>
          <p:nvPr/>
        </p:nvSpPr>
        <p:spPr>
          <a:xfrm>
            <a:off x="6800850" y="768225"/>
            <a:ext cx="5302906" cy="509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sz="2400" dirty="0"/>
              <a:t>In this project, our group used three external libraries: (these libraries are zipped with the project submission too)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SG" sz="2400" dirty="0"/>
              <a:t>XML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SG" sz="2400" dirty="0" err="1"/>
              <a:t>JDatePicker</a:t>
            </a:r>
            <a:endParaRPr lang="en-SG" sz="24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SG" sz="2400" dirty="0" err="1"/>
              <a:t>JFreeChart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12535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9C7E7-259A-92B4-273A-9FAA72FCA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76284F-5249-036B-DE4F-D57FDE3BB3AA}"/>
              </a:ext>
            </a:extLst>
          </p:cNvPr>
          <p:cNvSpPr txBox="1"/>
          <p:nvPr/>
        </p:nvSpPr>
        <p:spPr>
          <a:xfrm>
            <a:off x="212725" y="133166"/>
            <a:ext cx="348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Profile Screen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054E173F-10EC-7FD6-8973-F094F77EB1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1145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D142B-0071-73BA-584C-B959463F23DA}"/>
              </a:ext>
            </a:extLst>
          </p:cNvPr>
          <p:cNvSpPr txBox="1"/>
          <p:nvPr/>
        </p:nvSpPr>
        <p:spPr>
          <a:xfrm>
            <a:off x="9787548" y="1447800"/>
            <a:ext cx="21860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can view their user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DD94F-E060-2F1B-8F0C-EE4EB347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53" y="815975"/>
            <a:ext cx="7247893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8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521A-5CE3-A034-CB3C-4F6D62CD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E6FEC1-E298-3D6A-66A3-7556ACD844A7}"/>
              </a:ext>
            </a:extLst>
          </p:cNvPr>
          <p:cNvSpPr txBox="1"/>
          <p:nvPr/>
        </p:nvSpPr>
        <p:spPr>
          <a:xfrm>
            <a:off x="212725" y="133166"/>
            <a:ext cx="348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Staff Add Car Screen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E9476673-5C79-53DC-D753-FECCE39F1C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1145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8F91B-7DEB-66E9-40DC-5C4D67D3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55" y="811133"/>
            <a:ext cx="7082089" cy="49309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31CB0-B869-23E7-8011-C47A28B551C4}"/>
              </a:ext>
            </a:extLst>
          </p:cNvPr>
          <p:cNvSpPr/>
          <p:nvPr/>
        </p:nvSpPr>
        <p:spPr>
          <a:xfrm>
            <a:off x="8134350" y="1774746"/>
            <a:ext cx="254000" cy="2667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12756-70F7-7966-BC4A-66009DCACD52}"/>
              </a:ext>
            </a:extLst>
          </p:cNvPr>
          <p:cNvSpPr/>
          <p:nvPr/>
        </p:nvSpPr>
        <p:spPr>
          <a:xfrm>
            <a:off x="5740400" y="2095500"/>
            <a:ext cx="2647950" cy="10096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C2204-51ED-0E59-D7B3-88D388C54A34}"/>
              </a:ext>
            </a:extLst>
          </p:cNvPr>
          <p:cNvSpPr/>
          <p:nvPr/>
        </p:nvSpPr>
        <p:spPr>
          <a:xfrm>
            <a:off x="5740400" y="3321452"/>
            <a:ext cx="1327150" cy="2916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00C0E-1BC1-BA25-FFE1-010947828EE0}"/>
              </a:ext>
            </a:extLst>
          </p:cNvPr>
          <p:cNvSpPr/>
          <p:nvPr/>
        </p:nvSpPr>
        <p:spPr>
          <a:xfrm>
            <a:off x="5740400" y="3829452"/>
            <a:ext cx="1327150" cy="2916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827D3D-24E6-C794-CAE7-55C2448A2FE8}"/>
              </a:ext>
            </a:extLst>
          </p:cNvPr>
          <p:cNvSpPr/>
          <p:nvPr/>
        </p:nvSpPr>
        <p:spPr>
          <a:xfrm>
            <a:off x="7067550" y="3829452"/>
            <a:ext cx="1320800" cy="2916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ADE9AC-97AD-0B31-E7FC-F61F1ADD94D5}"/>
              </a:ext>
            </a:extLst>
          </p:cNvPr>
          <p:cNvSpPr/>
          <p:nvPr/>
        </p:nvSpPr>
        <p:spPr>
          <a:xfrm>
            <a:off x="7169150" y="4616450"/>
            <a:ext cx="1016000" cy="2349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96C261-16E2-A5D2-3AA2-119EFAA2FAF0}"/>
              </a:ext>
            </a:extLst>
          </p:cNvPr>
          <p:cNvSpPr/>
          <p:nvPr/>
        </p:nvSpPr>
        <p:spPr>
          <a:xfrm>
            <a:off x="5740400" y="5187950"/>
            <a:ext cx="2603500" cy="3365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8AB2F7-B685-7001-4FDB-62E6F721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351" y="889000"/>
            <a:ext cx="1798638" cy="76080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F2C880-6187-E4A2-D282-21C342713F56}"/>
              </a:ext>
            </a:extLst>
          </p:cNvPr>
          <p:cNvCxnSpPr>
            <a:endCxn id="17" idx="1"/>
          </p:cNvCxnSpPr>
          <p:nvPr/>
        </p:nvCxnSpPr>
        <p:spPr>
          <a:xfrm flipV="1">
            <a:off x="8388350" y="1269402"/>
            <a:ext cx="1397001" cy="5053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988EC6-AD1A-4A8E-0B29-2153EBC32C92}"/>
              </a:ext>
            </a:extLst>
          </p:cNvPr>
          <p:cNvSpPr txBox="1"/>
          <p:nvPr/>
        </p:nvSpPr>
        <p:spPr>
          <a:xfrm>
            <a:off x="9615489" y="1638734"/>
            <a:ext cx="2112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Dropdown with all car brands will be shown upon clicking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3DFBE5-0DD9-B5B0-198F-8C0803A8C97A}"/>
              </a:ext>
            </a:extLst>
          </p:cNvPr>
          <p:cNvCxnSpPr/>
          <p:nvPr/>
        </p:nvCxnSpPr>
        <p:spPr>
          <a:xfrm flipH="1" flipV="1">
            <a:off x="2247900" y="1269401"/>
            <a:ext cx="3492500" cy="8260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EFB172-4245-E245-E86D-0E59578A7C40}"/>
              </a:ext>
            </a:extLst>
          </p:cNvPr>
          <p:cNvSpPr txBox="1"/>
          <p:nvPr/>
        </p:nvSpPr>
        <p:spPr>
          <a:xfrm>
            <a:off x="1071312" y="952547"/>
            <a:ext cx="133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Details to be manually filled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87DD61-D300-67F9-6257-0110E1824BFB}"/>
              </a:ext>
            </a:extLst>
          </p:cNvPr>
          <p:cNvCxnSpPr/>
          <p:nvPr/>
        </p:nvCxnSpPr>
        <p:spPr>
          <a:xfrm flipH="1" flipV="1">
            <a:off x="2247900" y="2008066"/>
            <a:ext cx="3492500" cy="13133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F5CCC41-B171-9564-6E42-222B9F37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58" y="1522074"/>
            <a:ext cx="1437943" cy="6251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CF99E6-4DEF-D650-39E9-B4B338EF2E1F}"/>
              </a:ext>
            </a:extLst>
          </p:cNvPr>
          <p:cNvSpPr txBox="1"/>
          <p:nvPr/>
        </p:nvSpPr>
        <p:spPr>
          <a:xfrm>
            <a:off x="655341" y="2114551"/>
            <a:ext cx="17557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Dropdown with fuel types will be shown upon clicking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C73156-97C7-DE6E-56D8-AF0CEBB335F2}"/>
              </a:ext>
            </a:extLst>
          </p:cNvPr>
          <p:cNvCxnSpPr/>
          <p:nvPr/>
        </p:nvCxnSpPr>
        <p:spPr>
          <a:xfrm flipH="1" flipV="1">
            <a:off x="2139950" y="3556000"/>
            <a:ext cx="3600450" cy="27345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8EDD692-C7BE-0805-C76D-7442AAD14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879927"/>
            <a:ext cx="1309688" cy="8830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A0ADCE-704C-B832-AA03-7EF1AACBD391}"/>
              </a:ext>
            </a:extLst>
          </p:cNvPr>
          <p:cNvSpPr txBox="1"/>
          <p:nvPr/>
        </p:nvSpPr>
        <p:spPr>
          <a:xfrm>
            <a:off x="807118" y="3747302"/>
            <a:ext cx="15954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Dropdown with </a:t>
            </a:r>
            <a:r>
              <a:rPr lang="en-SG" sz="1400" dirty="0">
                <a:solidFill>
                  <a:prstClr val="black"/>
                </a:solidFill>
                <a:latin typeface="Calibri" panose="020F0502020204030204"/>
              </a:rPr>
              <a:t>vehicle type</a:t>
            </a:r>
            <a:r>
              <a:rPr kumimoji="0" lang="en-SG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shown upon clicking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4BF8C7-AF9F-C722-739D-1ECA03980C59}"/>
              </a:ext>
            </a:extLst>
          </p:cNvPr>
          <p:cNvCxnSpPr/>
          <p:nvPr/>
        </p:nvCxnSpPr>
        <p:spPr>
          <a:xfrm flipV="1">
            <a:off x="8388350" y="2853215"/>
            <a:ext cx="1295400" cy="9762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690945-FA66-06C6-C5EA-E001F9DB2993}"/>
              </a:ext>
            </a:extLst>
          </p:cNvPr>
          <p:cNvSpPr txBox="1"/>
          <p:nvPr/>
        </p:nvSpPr>
        <p:spPr>
          <a:xfrm>
            <a:off x="9634998" y="2690172"/>
            <a:ext cx="229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Price of rental to be filled in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EF6A74-BD79-58BC-C109-349580480992}"/>
              </a:ext>
            </a:extLst>
          </p:cNvPr>
          <p:cNvCxnSpPr/>
          <p:nvPr/>
        </p:nvCxnSpPr>
        <p:spPr>
          <a:xfrm flipV="1">
            <a:off x="8185150" y="3747302"/>
            <a:ext cx="1449848" cy="869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1F85DD4-D35D-859A-C23A-44DDB41E23C8}"/>
              </a:ext>
            </a:extLst>
          </p:cNvPr>
          <p:cNvSpPr txBox="1"/>
          <p:nvPr/>
        </p:nvSpPr>
        <p:spPr>
          <a:xfrm>
            <a:off x="9598027" y="3440386"/>
            <a:ext cx="1758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Adding image from file is available by clicking the button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B44F96-F1D9-EF7F-6505-21396961A0CD}"/>
              </a:ext>
            </a:extLst>
          </p:cNvPr>
          <p:cNvCxnSpPr/>
          <p:nvPr/>
        </p:nvCxnSpPr>
        <p:spPr>
          <a:xfrm flipV="1">
            <a:off x="8343900" y="4851400"/>
            <a:ext cx="1339850" cy="3365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F60175A-3692-B229-5BA3-C8D93BBA7C75}"/>
              </a:ext>
            </a:extLst>
          </p:cNvPr>
          <p:cNvSpPr txBox="1"/>
          <p:nvPr/>
        </p:nvSpPr>
        <p:spPr>
          <a:xfrm>
            <a:off x="9615028" y="4616450"/>
            <a:ext cx="1940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400" dirty="0">
                <a:solidFill>
                  <a:prstClr val="black"/>
                </a:solidFill>
                <a:latin typeface="Calibri" panose="020F0502020204030204"/>
              </a:rPr>
              <a:t>Click to add car after all info has been filled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0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FB3BF-CA25-0ED0-F8B1-9264574E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702D6B-8428-1FF0-D1F7-68DA39DE5667}"/>
              </a:ext>
            </a:extLst>
          </p:cNvPr>
          <p:cNvSpPr txBox="1"/>
          <p:nvPr/>
        </p:nvSpPr>
        <p:spPr>
          <a:xfrm>
            <a:off x="212725" y="133166"/>
            <a:ext cx="348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Staff Car listing Screen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8E8268E7-5CF6-45F8-E7C2-A32A4FFC4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1145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919F9-E16E-BC83-7DE2-CF9E75A079DE}"/>
              </a:ext>
            </a:extLst>
          </p:cNvPr>
          <p:cNvSpPr txBox="1"/>
          <p:nvPr/>
        </p:nvSpPr>
        <p:spPr>
          <a:xfrm>
            <a:off x="212725" y="715224"/>
            <a:ext cx="21860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Staff can view all previously Added Cars in this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721D3-C113-A691-311E-FBD1C9FA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95" y="715224"/>
            <a:ext cx="7437609" cy="51227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57E04-432C-F1C0-0583-E67FF6C7806B}"/>
              </a:ext>
            </a:extLst>
          </p:cNvPr>
          <p:cNvSpPr/>
          <p:nvPr/>
        </p:nvSpPr>
        <p:spPr>
          <a:xfrm>
            <a:off x="4940300" y="1701800"/>
            <a:ext cx="4375150" cy="32321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DED367-7AD7-D05A-2EB4-F7DF1C33A397}"/>
              </a:ext>
            </a:extLst>
          </p:cNvPr>
          <p:cNvSpPr/>
          <p:nvPr/>
        </p:nvSpPr>
        <p:spPr>
          <a:xfrm>
            <a:off x="4936245" y="5156200"/>
            <a:ext cx="1832855" cy="431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9C2375-A702-493F-ACB7-0F66EDA7B5B1}"/>
              </a:ext>
            </a:extLst>
          </p:cNvPr>
          <p:cNvSpPr/>
          <p:nvPr/>
        </p:nvSpPr>
        <p:spPr>
          <a:xfrm>
            <a:off x="7512050" y="5156200"/>
            <a:ext cx="1832855" cy="431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8E4A47-2F56-208E-05F4-1EE11B04852F}"/>
              </a:ext>
            </a:extLst>
          </p:cNvPr>
          <p:cNvCxnSpPr/>
          <p:nvPr/>
        </p:nvCxnSpPr>
        <p:spPr>
          <a:xfrm flipH="1" flipV="1">
            <a:off x="2025650" y="2228850"/>
            <a:ext cx="2910595" cy="2927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34A15C-88FC-948B-E56D-4D69E803D30E}"/>
              </a:ext>
            </a:extLst>
          </p:cNvPr>
          <p:cNvCxnSpPr/>
          <p:nvPr/>
        </p:nvCxnSpPr>
        <p:spPr>
          <a:xfrm flipV="1">
            <a:off x="9344905" y="3098800"/>
            <a:ext cx="567445" cy="205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4B941-1F7D-1CE4-BE42-6FE4F6E6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9" y="1635125"/>
            <a:ext cx="1878923" cy="2927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EF3481-9C10-FD8C-E791-74F6773F0A93}"/>
              </a:ext>
            </a:extLst>
          </p:cNvPr>
          <p:cNvSpPr txBox="1"/>
          <p:nvPr/>
        </p:nvSpPr>
        <p:spPr>
          <a:xfrm>
            <a:off x="222250" y="4562475"/>
            <a:ext cx="2057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500" dirty="0">
                <a:solidFill>
                  <a:prstClr val="black"/>
                </a:solidFill>
                <a:latin typeface="Calibri" panose="020F0502020204030204"/>
              </a:rPr>
              <a:t>Staff can edit car details by clicking the edit button</a:t>
            </a:r>
            <a:endParaRPr kumimoji="0" lang="en-S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C7F7F-5D4C-1119-9237-EB6A0417C2C7}"/>
              </a:ext>
            </a:extLst>
          </p:cNvPr>
          <p:cNvSpPr txBox="1"/>
          <p:nvPr/>
        </p:nvSpPr>
        <p:spPr>
          <a:xfrm>
            <a:off x="9834193" y="3094946"/>
            <a:ext cx="24444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Staff can </a:t>
            </a:r>
            <a:r>
              <a:rPr lang="en-SG" sz="1500" dirty="0">
                <a:solidFill>
                  <a:prstClr val="black"/>
                </a:solidFill>
                <a:latin typeface="Calibri" panose="020F0502020204030204"/>
              </a:rPr>
              <a:t>delete existing cars with the delete button</a:t>
            </a:r>
            <a:endParaRPr kumimoji="0" lang="en-S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9D760C-1194-C5B1-C25A-B8754829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859" y="1994657"/>
            <a:ext cx="2508659" cy="11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0550-C925-FF44-6509-6C721ED6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767851-1EEC-55B7-9A95-642537C1BB96}"/>
              </a:ext>
            </a:extLst>
          </p:cNvPr>
          <p:cNvSpPr txBox="1"/>
          <p:nvPr/>
        </p:nvSpPr>
        <p:spPr>
          <a:xfrm>
            <a:off x="212725" y="82366"/>
            <a:ext cx="4746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Staff View Booking Screen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46B7CE5B-416F-F808-F11E-2BFFAF95B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1145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8571A1-283B-B308-AD8C-4205B248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68" y="482600"/>
            <a:ext cx="7776263" cy="558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F51BFC-5A94-4F22-1CFB-123990AA5643}"/>
              </a:ext>
            </a:extLst>
          </p:cNvPr>
          <p:cNvSpPr/>
          <p:nvPr/>
        </p:nvSpPr>
        <p:spPr>
          <a:xfrm>
            <a:off x="5943600" y="1936750"/>
            <a:ext cx="2540000" cy="6159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ABBC09-890E-7E7B-6DE4-310A47FA6CB2}"/>
              </a:ext>
            </a:extLst>
          </p:cNvPr>
          <p:cNvCxnSpPr/>
          <p:nvPr/>
        </p:nvCxnSpPr>
        <p:spPr>
          <a:xfrm flipV="1">
            <a:off x="8483600" y="1111250"/>
            <a:ext cx="1555750" cy="8255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B88C8-48DA-532E-C7BA-F5524DF800B8}"/>
              </a:ext>
            </a:extLst>
          </p:cNvPr>
          <p:cNvSpPr/>
          <p:nvPr/>
        </p:nvSpPr>
        <p:spPr>
          <a:xfrm>
            <a:off x="4959350" y="2794000"/>
            <a:ext cx="4457700" cy="28257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8E8C1D-75BF-3C1D-CDF0-499AC908D1BF}"/>
              </a:ext>
            </a:extLst>
          </p:cNvPr>
          <p:cNvCxnSpPr>
            <a:cxnSpLocks/>
          </p:cNvCxnSpPr>
          <p:nvPr/>
        </p:nvCxnSpPr>
        <p:spPr>
          <a:xfrm flipV="1">
            <a:off x="9417050" y="2794000"/>
            <a:ext cx="622300" cy="2349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87933B-9103-1F7A-D787-90C428ACA6A3}"/>
              </a:ext>
            </a:extLst>
          </p:cNvPr>
          <p:cNvSpPr txBox="1"/>
          <p:nvPr/>
        </p:nvSpPr>
        <p:spPr>
          <a:xfrm>
            <a:off x="10039350" y="785336"/>
            <a:ext cx="1771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Staff Choose the customer to view their booking history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AF23E7-05AD-98DC-E94D-BBB8C5B404C8}"/>
              </a:ext>
            </a:extLst>
          </p:cNvPr>
          <p:cNvSpPr txBox="1"/>
          <p:nvPr/>
        </p:nvSpPr>
        <p:spPr>
          <a:xfrm>
            <a:off x="9991725" y="2640111"/>
            <a:ext cx="2017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400" dirty="0">
                <a:solidFill>
                  <a:prstClr val="black"/>
                </a:solidFill>
                <a:latin typeface="Calibri" panose="020F0502020204030204"/>
              </a:rPr>
              <a:t>Customer booking info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61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B9D9-0918-323B-8D1A-C88A1A0A5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7DCA16-A3D3-E70C-E3D9-2596DE837406}"/>
              </a:ext>
            </a:extLst>
          </p:cNvPr>
          <p:cNvSpPr txBox="1"/>
          <p:nvPr/>
        </p:nvSpPr>
        <p:spPr>
          <a:xfrm>
            <a:off x="212725" y="82366"/>
            <a:ext cx="4746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400" b="1" dirty="0">
                <a:solidFill>
                  <a:prstClr val="black"/>
                </a:solidFill>
                <a:latin typeface="Calibri" panose="020F0502020204030204"/>
              </a:rPr>
              <a:t>Sales Report 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65A80172-402E-5E71-7608-A0A7AEE9F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1145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E1213-FE29-83FE-C7B9-70B41D7F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59" y="855040"/>
            <a:ext cx="6698282" cy="484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3606D-B0A8-6117-7DA8-D642FDA8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759" y="2870200"/>
            <a:ext cx="2812082" cy="8193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F88F86-8CC3-AC3E-1C57-B294B43BB9FE}"/>
              </a:ext>
            </a:extLst>
          </p:cNvPr>
          <p:cNvSpPr/>
          <p:nvPr/>
        </p:nvSpPr>
        <p:spPr>
          <a:xfrm>
            <a:off x="4902200" y="1746250"/>
            <a:ext cx="4184650" cy="9017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0106C6-BCE7-E9BA-CD6D-F4351B1A40F9}"/>
              </a:ext>
            </a:extLst>
          </p:cNvPr>
          <p:cNvCxnSpPr/>
          <p:nvPr/>
        </p:nvCxnSpPr>
        <p:spPr>
          <a:xfrm flipH="1" flipV="1">
            <a:off x="2241550" y="1117600"/>
            <a:ext cx="2660650" cy="6286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53019A1-4873-ED28-3AB3-4ED27EA777E0}"/>
              </a:ext>
            </a:extLst>
          </p:cNvPr>
          <p:cNvSpPr/>
          <p:nvPr/>
        </p:nvSpPr>
        <p:spPr>
          <a:xfrm>
            <a:off x="6248400" y="2882900"/>
            <a:ext cx="1562100" cy="6032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8997E1-E172-4C93-942F-500C01086B8F}"/>
              </a:ext>
            </a:extLst>
          </p:cNvPr>
          <p:cNvCxnSpPr>
            <a:cxnSpLocks/>
          </p:cNvCxnSpPr>
          <p:nvPr/>
        </p:nvCxnSpPr>
        <p:spPr>
          <a:xfrm flipH="1">
            <a:off x="4959350" y="3181350"/>
            <a:ext cx="12890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7CFB8C-68D9-2E53-CB4F-50C88A7CBF1A}"/>
              </a:ext>
            </a:extLst>
          </p:cNvPr>
          <p:cNvCxnSpPr/>
          <p:nvPr/>
        </p:nvCxnSpPr>
        <p:spPr>
          <a:xfrm>
            <a:off x="4959350" y="3181350"/>
            <a:ext cx="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AB60-9943-4B60-64B7-A7DB4FDDE84A}"/>
              </a:ext>
            </a:extLst>
          </p:cNvPr>
          <p:cNvCxnSpPr/>
          <p:nvPr/>
        </p:nvCxnSpPr>
        <p:spPr>
          <a:xfrm>
            <a:off x="4959350" y="4476750"/>
            <a:ext cx="41275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1FA242-2BAC-5EB8-AFBD-8EAA4EAE23E4}"/>
              </a:ext>
            </a:extLst>
          </p:cNvPr>
          <p:cNvCxnSpPr/>
          <p:nvPr/>
        </p:nvCxnSpPr>
        <p:spPr>
          <a:xfrm flipV="1">
            <a:off x="9086850" y="3181350"/>
            <a:ext cx="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8391F6-A48D-19C3-D3A8-B0559B1E2189}"/>
              </a:ext>
            </a:extLst>
          </p:cNvPr>
          <p:cNvCxnSpPr/>
          <p:nvPr/>
        </p:nvCxnSpPr>
        <p:spPr>
          <a:xfrm flipH="1">
            <a:off x="7810500" y="3181350"/>
            <a:ext cx="12763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27D1BA-44D3-EF2D-21E8-1F74DBD47FFB}"/>
              </a:ext>
            </a:extLst>
          </p:cNvPr>
          <p:cNvCxnSpPr/>
          <p:nvPr/>
        </p:nvCxnSpPr>
        <p:spPr>
          <a:xfrm flipV="1">
            <a:off x="7810500" y="2584450"/>
            <a:ext cx="2070100" cy="2984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6E965C-60A8-1C1C-054E-78A1B448A053}"/>
              </a:ext>
            </a:extLst>
          </p:cNvPr>
          <p:cNvCxnSpPr/>
          <p:nvPr/>
        </p:nvCxnSpPr>
        <p:spPr>
          <a:xfrm flipH="1" flipV="1">
            <a:off x="2146300" y="3041650"/>
            <a:ext cx="2813050" cy="1396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751708-2A59-88FB-E3C0-84B35380A829}"/>
              </a:ext>
            </a:extLst>
          </p:cNvPr>
          <p:cNvSpPr txBox="1"/>
          <p:nvPr/>
        </p:nvSpPr>
        <p:spPr>
          <a:xfrm>
            <a:off x="792888" y="817765"/>
            <a:ext cx="15774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Staff can view total sales, total order and average of total sales in this screen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89BE97-D7B3-54B8-8E68-20EAA3926B94}"/>
              </a:ext>
            </a:extLst>
          </p:cNvPr>
          <p:cNvSpPr txBox="1"/>
          <p:nvPr/>
        </p:nvSpPr>
        <p:spPr>
          <a:xfrm>
            <a:off x="832820" y="2730778"/>
            <a:ext cx="1634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Bar chart showing total sales and average sales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6D188F-F83E-12D9-E1FD-1F8135D81CB4}"/>
              </a:ext>
            </a:extLst>
          </p:cNvPr>
          <p:cNvSpPr txBox="1"/>
          <p:nvPr/>
        </p:nvSpPr>
        <p:spPr>
          <a:xfrm>
            <a:off x="9880600" y="2144236"/>
            <a:ext cx="2057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Staff can choose between bar chart and pie chart to view sales record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49D15B-BA14-269C-A5D4-7FE4EC71074D}"/>
              </a:ext>
            </a:extLst>
          </p:cNvPr>
          <p:cNvSpPr txBox="1"/>
          <p:nvPr/>
        </p:nvSpPr>
        <p:spPr>
          <a:xfrm>
            <a:off x="9768621" y="3721100"/>
            <a:ext cx="2060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Above is the graph when user choose pie chart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9DDE85-2868-34B2-A110-33FB37E05B63}"/>
              </a:ext>
            </a:extLst>
          </p:cNvPr>
          <p:cNvSpPr/>
          <p:nvPr/>
        </p:nvSpPr>
        <p:spPr>
          <a:xfrm>
            <a:off x="4959350" y="4679950"/>
            <a:ext cx="4127500" cy="8572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A83E8C-AB05-5CCC-DB9E-2A52C74F71FC}"/>
              </a:ext>
            </a:extLst>
          </p:cNvPr>
          <p:cNvCxnSpPr/>
          <p:nvPr/>
        </p:nvCxnSpPr>
        <p:spPr>
          <a:xfrm flipV="1">
            <a:off x="9086850" y="4571999"/>
            <a:ext cx="510691" cy="1143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840B79C-DC79-63E3-11B3-369118165E52}"/>
              </a:ext>
            </a:extLst>
          </p:cNvPr>
          <p:cNvSpPr txBox="1"/>
          <p:nvPr/>
        </p:nvSpPr>
        <p:spPr>
          <a:xfrm>
            <a:off x="9564937" y="4476750"/>
            <a:ext cx="246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Table with scroll bar showing details of completed orders</a:t>
            </a:r>
          </a:p>
        </p:txBody>
      </p:sp>
    </p:spTree>
    <p:extLst>
      <p:ext uri="{BB962C8B-B14F-4D97-AF65-F5344CB8AC3E}">
        <p14:creationId xmlns:p14="http://schemas.microsoft.com/office/powerpoint/2010/main" val="230335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E318B-93FF-0FFB-B23F-57199D493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6454BC-78BF-B677-C520-B7859486EACC}"/>
              </a:ext>
            </a:extLst>
          </p:cNvPr>
          <p:cNvSpPr txBox="1"/>
          <p:nvPr/>
        </p:nvSpPr>
        <p:spPr>
          <a:xfrm>
            <a:off x="212725" y="82366"/>
            <a:ext cx="4746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400" b="1" dirty="0">
                <a:solidFill>
                  <a:prstClr val="black"/>
                </a:solidFill>
                <a:latin typeface="Calibri" panose="020F0502020204030204"/>
              </a:rPr>
              <a:t>Return Cars 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0A19FA35-F5EF-A562-167A-67DCF7A627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1145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371B60-6093-0BB9-27FE-24E257FA001C}"/>
              </a:ext>
            </a:extLst>
          </p:cNvPr>
          <p:cNvSpPr txBox="1"/>
          <p:nvPr/>
        </p:nvSpPr>
        <p:spPr>
          <a:xfrm>
            <a:off x="212725" y="1114862"/>
            <a:ext cx="1943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Staff can return the car in the system by clicking on the cars rented out then return cars, to return the back to car on listing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C32DA-CF51-7AB4-C930-5799A313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87" y="743823"/>
            <a:ext cx="7036450" cy="50655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CFBFFE-B970-DC43-7721-E67B46101A42}"/>
              </a:ext>
            </a:extLst>
          </p:cNvPr>
          <p:cNvSpPr/>
          <p:nvPr/>
        </p:nvSpPr>
        <p:spPr>
          <a:xfrm>
            <a:off x="4603750" y="2012950"/>
            <a:ext cx="2044700" cy="2413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3D1A8-68C8-B937-3EC2-AD0A1E9ABDF1}"/>
              </a:ext>
            </a:extLst>
          </p:cNvPr>
          <p:cNvSpPr/>
          <p:nvPr/>
        </p:nvSpPr>
        <p:spPr>
          <a:xfrm>
            <a:off x="4603750" y="5181600"/>
            <a:ext cx="4362450" cy="406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232874-E686-AC0D-E633-579FE1040DD6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949450" y="1955800"/>
            <a:ext cx="2654300" cy="1778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3C324E-5B85-DD94-E84E-9DAEAC838145}"/>
              </a:ext>
            </a:extLst>
          </p:cNvPr>
          <p:cNvCxnSpPr/>
          <p:nvPr/>
        </p:nvCxnSpPr>
        <p:spPr>
          <a:xfrm flipH="1" flipV="1">
            <a:off x="1949450" y="1955800"/>
            <a:ext cx="2654300" cy="32258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4EF625E-0618-5F40-A5B4-876D1717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50" y="1114862"/>
            <a:ext cx="2787650" cy="9313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F6637A-591E-0822-1AB5-11D8D18DDD9A}"/>
              </a:ext>
            </a:extLst>
          </p:cNvPr>
          <p:cNvSpPr txBox="1"/>
          <p:nvPr/>
        </p:nvSpPr>
        <p:spPr>
          <a:xfrm>
            <a:off x="9428162" y="2133600"/>
            <a:ext cx="2460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400" dirty="0">
                <a:solidFill>
                  <a:prstClr val="black"/>
                </a:solidFill>
                <a:latin typeface="Calibri" panose="020F0502020204030204"/>
              </a:rPr>
              <a:t>After staff had return the car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97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784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SG" b="1" dirty="0"/>
              <a:t>Final Class Diagram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E68EEAD-9C54-8BB2-64CA-720DD52C3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3" y="1690688"/>
            <a:ext cx="11896974" cy="41936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58E0A-D693-60A8-DC25-42D27DB8009F}"/>
              </a:ext>
            </a:extLst>
          </p:cNvPr>
          <p:cNvSpPr txBox="1"/>
          <p:nvPr/>
        </p:nvSpPr>
        <p:spPr>
          <a:xfrm>
            <a:off x="8662554" y="373466"/>
            <a:ext cx="3214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Amount of MVCs in our project: </a:t>
            </a:r>
          </a:p>
          <a:p>
            <a:r>
              <a:rPr lang="en-SG" dirty="0"/>
              <a:t>Model – 8 Classes</a:t>
            </a:r>
          </a:p>
          <a:p>
            <a:r>
              <a:rPr lang="en-SG" dirty="0"/>
              <a:t>View – 13 Classes</a:t>
            </a:r>
          </a:p>
          <a:p>
            <a:r>
              <a:rPr lang="en-SG" dirty="0"/>
              <a:t>Controller – 4 classes</a:t>
            </a:r>
          </a:p>
        </p:txBody>
      </p:sp>
    </p:spTree>
    <p:extLst>
      <p:ext uri="{BB962C8B-B14F-4D97-AF65-F5344CB8AC3E}">
        <p14:creationId xmlns:p14="http://schemas.microsoft.com/office/powerpoint/2010/main" val="300836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13B92-4D40-69A0-DB46-E1CE0B9B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r rental service&#10;&#10;AI-generated content may be incorrect.">
            <a:extLst>
              <a:ext uri="{FF2B5EF4-FFF2-40B4-BE49-F238E27FC236}">
                <a16:creationId xmlns:a16="http://schemas.microsoft.com/office/drawing/2014/main" id="{5293084A-65A2-6A78-C21C-3A19A5DD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2" y="304799"/>
            <a:ext cx="8214355" cy="5667905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470FC9-03C0-E783-493D-98F032372253}"/>
              </a:ext>
            </a:extLst>
          </p:cNvPr>
          <p:cNvSpPr/>
          <p:nvPr/>
        </p:nvSpPr>
        <p:spPr>
          <a:xfrm>
            <a:off x="6731000" y="2533650"/>
            <a:ext cx="2108200" cy="23241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84FF50-AB72-71DA-D5CB-5E74891F6E4C}"/>
              </a:ext>
            </a:extLst>
          </p:cNvPr>
          <p:cNvCxnSpPr/>
          <p:nvPr/>
        </p:nvCxnSpPr>
        <p:spPr>
          <a:xfrm flipV="1">
            <a:off x="8928100" y="2527300"/>
            <a:ext cx="1651000" cy="4254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BF9BA-D513-9BA2-1864-84B3E499B152}"/>
              </a:ext>
            </a:extLst>
          </p:cNvPr>
          <p:cNvCxnSpPr/>
          <p:nvPr/>
        </p:nvCxnSpPr>
        <p:spPr>
          <a:xfrm>
            <a:off x="5746750" y="1873250"/>
            <a:ext cx="39751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3DCBED-7A45-5A40-BAE7-D2E90EC78E10}"/>
              </a:ext>
            </a:extLst>
          </p:cNvPr>
          <p:cNvCxnSpPr/>
          <p:nvPr/>
        </p:nvCxnSpPr>
        <p:spPr>
          <a:xfrm>
            <a:off x="9639300" y="1873250"/>
            <a:ext cx="939800" cy="5524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E8393E-7A38-201B-A6EF-DB5DC137C031}"/>
              </a:ext>
            </a:extLst>
          </p:cNvPr>
          <p:cNvSpPr txBox="1"/>
          <p:nvPr/>
        </p:nvSpPr>
        <p:spPr>
          <a:xfrm>
            <a:off x="10579100" y="2235200"/>
            <a:ext cx="133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Our App name and logo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B2F6BF-C786-72B5-BBAF-C53497862671}"/>
              </a:ext>
            </a:extLst>
          </p:cNvPr>
          <p:cNvSpPr/>
          <p:nvPr/>
        </p:nvSpPr>
        <p:spPr>
          <a:xfrm>
            <a:off x="2616200" y="4248150"/>
            <a:ext cx="1873250" cy="4000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FE1C-3C4E-7DB8-79B2-13F2133A4606}"/>
              </a:ext>
            </a:extLst>
          </p:cNvPr>
          <p:cNvSpPr/>
          <p:nvPr/>
        </p:nvSpPr>
        <p:spPr>
          <a:xfrm>
            <a:off x="2616200" y="3594100"/>
            <a:ext cx="1873250" cy="4000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1E1F97-CE85-E9AA-EEF9-51EE5470F81B}"/>
              </a:ext>
            </a:extLst>
          </p:cNvPr>
          <p:cNvSpPr/>
          <p:nvPr/>
        </p:nvSpPr>
        <p:spPr>
          <a:xfrm>
            <a:off x="2616198" y="2178050"/>
            <a:ext cx="1852613" cy="9511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8EDD86-8ABF-555F-5B29-B053EE326375}"/>
              </a:ext>
            </a:extLst>
          </p:cNvPr>
          <p:cNvCxnSpPr/>
          <p:nvPr/>
        </p:nvCxnSpPr>
        <p:spPr>
          <a:xfrm flipH="1" flipV="1">
            <a:off x="1352550" y="1873250"/>
            <a:ext cx="1238728" cy="3048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74B5FE-DE60-3A7E-AB94-A7B55D2158A2}"/>
              </a:ext>
            </a:extLst>
          </p:cNvPr>
          <p:cNvCxnSpPr/>
          <p:nvPr/>
        </p:nvCxnSpPr>
        <p:spPr>
          <a:xfrm flipH="1">
            <a:off x="1606550" y="4648200"/>
            <a:ext cx="984728" cy="2857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4FCEAD-252A-5C5F-FF49-02BB5F974048}"/>
              </a:ext>
            </a:extLst>
          </p:cNvPr>
          <p:cNvCxnSpPr/>
          <p:nvPr/>
        </p:nvCxnSpPr>
        <p:spPr>
          <a:xfrm flipH="1" flipV="1">
            <a:off x="1231900" y="3282950"/>
            <a:ext cx="1359378" cy="3111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FFD3E3-2FB0-531A-8957-57568049FF5B}"/>
              </a:ext>
            </a:extLst>
          </p:cNvPr>
          <p:cNvSpPr txBox="1"/>
          <p:nvPr/>
        </p:nvSpPr>
        <p:spPr>
          <a:xfrm>
            <a:off x="117076" y="1439386"/>
            <a:ext cx="21809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User</a:t>
            </a:r>
            <a:r>
              <a:rPr lang="en-SG" sz="1400" dirty="0">
                <a:solidFill>
                  <a:srgbClr val="000000"/>
                </a:solidFill>
                <a:latin typeface="Calibri" panose="020F0502020204030204" pitchFamily="34" charset="0"/>
              </a:rPr>
              <a:t>/Staff</a:t>
            </a:r>
            <a:r>
              <a:rPr lang="en-SG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can input username &amp; password</a:t>
            </a:r>
            <a:endParaRPr lang="en-SG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194039-C320-4053-A9C7-6FAE867298D9}"/>
              </a:ext>
            </a:extLst>
          </p:cNvPr>
          <p:cNvSpPr txBox="1"/>
          <p:nvPr/>
        </p:nvSpPr>
        <p:spPr>
          <a:xfrm>
            <a:off x="24604" y="2758420"/>
            <a:ext cx="25915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Once the info is filled, users can click login, if not a </a:t>
            </a:r>
            <a:r>
              <a:rPr lang="en-SG" sz="1400" dirty="0">
                <a:solidFill>
                  <a:srgbClr val="000000"/>
                </a:solidFill>
                <a:latin typeface="Calibri" panose="020F0502020204030204" pitchFamily="34" charset="0"/>
              </a:rPr>
              <a:t>warning will be showed</a:t>
            </a:r>
            <a:endParaRPr lang="en-SG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9E5B9A-51BB-A5AE-B348-EE8153DA2BFA}"/>
              </a:ext>
            </a:extLst>
          </p:cNvPr>
          <p:cNvSpPr txBox="1"/>
          <p:nvPr/>
        </p:nvSpPr>
        <p:spPr>
          <a:xfrm>
            <a:off x="173829" y="4473284"/>
            <a:ext cx="1873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New users can register here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4104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rental service&#10;&#10;AI-generated content may be incorrect.">
            <a:extLst>
              <a:ext uri="{FF2B5EF4-FFF2-40B4-BE49-F238E27FC236}">
                <a16:creationId xmlns:a16="http://schemas.microsoft.com/office/drawing/2014/main" id="{B1CEF1C6-E879-612B-DC96-E107172F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14" y="245903"/>
            <a:ext cx="7957372" cy="5530375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A42777-DB97-6D48-D140-D41AB491D378}"/>
              </a:ext>
            </a:extLst>
          </p:cNvPr>
          <p:cNvSpPr/>
          <p:nvPr/>
        </p:nvSpPr>
        <p:spPr>
          <a:xfrm>
            <a:off x="5892800" y="1555750"/>
            <a:ext cx="3187700" cy="20193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BDFB9-EA6C-0B1F-F527-64FAA76CD0D9}"/>
              </a:ext>
            </a:extLst>
          </p:cNvPr>
          <p:cNvSpPr/>
          <p:nvPr/>
        </p:nvSpPr>
        <p:spPr>
          <a:xfrm>
            <a:off x="5892800" y="4000500"/>
            <a:ext cx="3187700" cy="3492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A2652-C041-EC65-2E52-A3BADAFFED30}"/>
              </a:ext>
            </a:extLst>
          </p:cNvPr>
          <p:cNvSpPr/>
          <p:nvPr/>
        </p:nvSpPr>
        <p:spPr>
          <a:xfrm>
            <a:off x="5892800" y="4349750"/>
            <a:ext cx="3187700" cy="3492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55363-6FB1-F616-C825-D5446F1541AA}"/>
              </a:ext>
            </a:extLst>
          </p:cNvPr>
          <p:cNvCxnSpPr>
            <a:cxnSpLocks/>
          </p:cNvCxnSpPr>
          <p:nvPr/>
        </p:nvCxnSpPr>
        <p:spPr>
          <a:xfrm>
            <a:off x="9080500" y="4699000"/>
            <a:ext cx="1143000" cy="6032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6DDBD7-14DD-DD28-7D93-F0B4EC8CBA90}"/>
              </a:ext>
            </a:extLst>
          </p:cNvPr>
          <p:cNvCxnSpPr/>
          <p:nvPr/>
        </p:nvCxnSpPr>
        <p:spPr>
          <a:xfrm flipV="1">
            <a:off x="9080500" y="3746500"/>
            <a:ext cx="1238250" cy="254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8BD38D-AE01-2ECF-2133-BBE273097BE5}"/>
              </a:ext>
            </a:extLst>
          </p:cNvPr>
          <p:cNvCxnSpPr/>
          <p:nvPr/>
        </p:nvCxnSpPr>
        <p:spPr>
          <a:xfrm flipV="1">
            <a:off x="9080500" y="787400"/>
            <a:ext cx="1143000" cy="768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0EFC80-3E25-66F0-0759-B03C7A2A83D6}"/>
              </a:ext>
            </a:extLst>
          </p:cNvPr>
          <p:cNvSpPr txBox="1"/>
          <p:nvPr/>
        </p:nvSpPr>
        <p:spPr>
          <a:xfrm>
            <a:off x="10271125" y="558800"/>
            <a:ext cx="1809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User info must be filled to create an account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F64728-3D35-F869-D133-AC7FB2149D84}"/>
              </a:ext>
            </a:extLst>
          </p:cNvPr>
          <p:cNvSpPr txBox="1"/>
          <p:nvPr/>
        </p:nvSpPr>
        <p:spPr>
          <a:xfrm>
            <a:off x="10318750" y="3429000"/>
            <a:ext cx="1714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An account will be created when press, after customer has key in their 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64C474-7D6D-144F-10B6-E47C2BDAA0BB}"/>
              </a:ext>
            </a:extLst>
          </p:cNvPr>
          <p:cNvSpPr txBox="1"/>
          <p:nvPr/>
        </p:nvSpPr>
        <p:spPr>
          <a:xfrm>
            <a:off x="10150886" y="5081607"/>
            <a:ext cx="1793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Back to login page</a:t>
            </a:r>
          </a:p>
        </p:txBody>
      </p:sp>
    </p:spTree>
    <p:extLst>
      <p:ext uri="{BB962C8B-B14F-4D97-AF65-F5344CB8AC3E}">
        <p14:creationId xmlns:p14="http://schemas.microsoft.com/office/powerpoint/2010/main" val="346049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49782-AA20-7718-FD5B-42D15FB2D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B286F-4A8C-3055-17AA-AE512CD3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13" y="594831"/>
            <a:ext cx="7536773" cy="5410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87FB4-567F-4471-0937-D2042CD2880F}"/>
              </a:ext>
            </a:extLst>
          </p:cNvPr>
          <p:cNvSpPr txBox="1"/>
          <p:nvPr/>
        </p:nvSpPr>
        <p:spPr>
          <a:xfrm>
            <a:off x="212725" y="133166"/>
            <a:ext cx="348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 dirty="0"/>
              <a:t>Customer Menu Screen</a:t>
            </a:r>
            <a:endParaRPr lang="en-SG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6EEFF1-E366-0960-F2B2-1CD470D72628}"/>
              </a:ext>
            </a:extLst>
          </p:cNvPr>
          <p:cNvSpPr/>
          <p:nvPr/>
        </p:nvSpPr>
        <p:spPr>
          <a:xfrm>
            <a:off x="2597150" y="2622550"/>
            <a:ext cx="1771650" cy="17399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3BD58E-F046-7A94-FD33-90DAEBD3A36B}"/>
              </a:ext>
            </a:extLst>
          </p:cNvPr>
          <p:cNvSpPr/>
          <p:nvPr/>
        </p:nvSpPr>
        <p:spPr>
          <a:xfrm>
            <a:off x="2597150" y="5334000"/>
            <a:ext cx="1771650" cy="3746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AB2E58-B8C2-4450-79A4-8139B90EBC4F}"/>
              </a:ext>
            </a:extLst>
          </p:cNvPr>
          <p:cNvCxnSpPr/>
          <p:nvPr/>
        </p:nvCxnSpPr>
        <p:spPr>
          <a:xfrm>
            <a:off x="2895600" y="2222500"/>
            <a:ext cx="10985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3677A0-52BE-D060-52A5-C11D4C9D1947}"/>
              </a:ext>
            </a:extLst>
          </p:cNvPr>
          <p:cNvCxnSpPr>
            <a:cxnSpLocks/>
          </p:cNvCxnSpPr>
          <p:nvPr/>
        </p:nvCxnSpPr>
        <p:spPr>
          <a:xfrm>
            <a:off x="8997950" y="5334000"/>
            <a:ext cx="882650" cy="1948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AED7E-0329-BD0C-D34C-E35C737E06CC}"/>
              </a:ext>
            </a:extLst>
          </p:cNvPr>
          <p:cNvCxnSpPr/>
          <p:nvPr/>
        </p:nvCxnSpPr>
        <p:spPr>
          <a:xfrm flipV="1">
            <a:off x="9626600" y="965200"/>
            <a:ext cx="508000" cy="11747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8F126BB-810F-FA1B-645A-21A4B77463E3}"/>
              </a:ext>
            </a:extLst>
          </p:cNvPr>
          <p:cNvSpPr/>
          <p:nvPr/>
        </p:nvSpPr>
        <p:spPr>
          <a:xfrm>
            <a:off x="8286750" y="3429000"/>
            <a:ext cx="977900" cy="159384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3EA4D-481B-2FCA-D001-4C427486F09C}"/>
              </a:ext>
            </a:extLst>
          </p:cNvPr>
          <p:cNvSpPr txBox="1"/>
          <p:nvPr/>
        </p:nvSpPr>
        <p:spPr>
          <a:xfrm>
            <a:off x="408157" y="1371932"/>
            <a:ext cx="20161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customer’s username displayed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525037-4C11-A34B-A194-882B9EA5B896}"/>
              </a:ext>
            </a:extLst>
          </p:cNvPr>
          <p:cNvCxnSpPr/>
          <p:nvPr/>
        </p:nvCxnSpPr>
        <p:spPr>
          <a:xfrm flipH="1" flipV="1">
            <a:off x="1997414" y="1739900"/>
            <a:ext cx="853736" cy="4826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52DAB0-71C8-FF11-5E5A-EA13C8539049}"/>
              </a:ext>
            </a:extLst>
          </p:cNvPr>
          <p:cNvCxnSpPr>
            <a:stCxn id="6" idx="1"/>
          </p:cNvCxnSpPr>
          <p:nvPr/>
        </p:nvCxnSpPr>
        <p:spPr>
          <a:xfrm flipH="1">
            <a:off x="1997414" y="3492500"/>
            <a:ext cx="599736" cy="127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DCA44B-8263-ABE1-271C-7315EE1C8D54}"/>
              </a:ext>
            </a:extLst>
          </p:cNvPr>
          <p:cNvCxnSpPr/>
          <p:nvPr/>
        </p:nvCxnSpPr>
        <p:spPr>
          <a:xfrm flipH="1">
            <a:off x="1657350" y="5613400"/>
            <a:ext cx="939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CF5FDB5-5BC3-B737-5D81-7614EF9F778A}"/>
              </a:ext>
            </a:extLst>
          </p:cNvPr>
          <p:cNvSpPr txBox="1"/>
          <p:nvPr/>
        </p:nvSpPr>
        <p:spPr>
          <a:xfrm>
            <a:off x="408157" y="3049547"/>
            <a:ext cx="181927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can view other screens by click these buttons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9D602A-F70A-2AE4-6659-C606D9445932}"/>
              </a:ext>
            </a:extLst>
          </p:cNvPr>
          <p:cNvSpPr txBox="1"/>
          <p:nvPr/>
        </p:nvSpPr>
        <p:spPr>
          <a:xfrm>
            <a:off x="328445" y="4923820"/>
            <a:ext cx="189898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can logout by clicking on the logout button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1D7297-D3E6-4755-526C-83F1DFA457DC}"/>
              </a:ext>
            </a:extLst>
          </p:cNvPr>
          <p:cNvSpPr txBox="1"/>
          <p:nvPr/>
        </p:nvSpPr>
        <p:spPr>
          <a:xfrm>
            <a:off x="9964566" y="3507601"/>
            <a:ext cx="21177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500" dirty="0">
                <a:solidFill>
                  <a:prstClr val="black"/>
                </a:solidFill>
                <a:latin typeface="Calibri" panose="020F0502020204030204"/>
              </a:rPr>
              <a:t>Cars details and price per day will be shown</a:t>
            </a:r>
            <a:endParaRPr kumimoji="0" lang="en-S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A6C27D-B662-C5BC-406A-C4FBA009616B}"/>
              </a:ext>
            </a:extLst>
          </p:cNvPr>
          <p:cNvSpPr txBox="1"/>
          <p:nvPr/>
        </p:nvSpPr>
        <p:spPr>
          <a:xfrm>
            <a:off x="9880600" y="5128910"/>
            <a:ext cx="210502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can add chosen car to cart by clicking this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C2E5C1-1D43-C98E-BD01-DE50C49AD36C}"/>
              </a:ext>
            </a:extLst>
          </p:cNvPr>
          <p:cNvSpPr txBox="1"/>
          <p:nvPr/>
        </p:nvSpPr>
        <p:spPr>
          <a:xfrm>
            <a:off x="10134600" y="688201"/>
            <a:ext cx="19878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Cars </a:t>
            </a:r>
            <a:r>
              <a:rPr lang="en-SG" sz="1500" dirty="0">
                <a:solidFill>
                  <a:prstClr val="black"/>
                </a:solidFill>
                <a:latin typeface="Calibri" panose="020F0502020204030204"/>
              </a:rPr>
              <a:t>image will be displayed</a:t>
            </a:r>
            <a:endParaRPr kumimoji="0" lang="en-S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4AFA00-49D1-6150-26DB-8FB3F30AD87E}"/>
              </a:ext>
            </a:extLst>
          </p:cNvPr>
          <p:cNvCxnSpPr>
            <a:cxnSpLocks/>
          </p:cNvCxnSpPr>
          <p:nvPr/>
        </p:nvCxnSpPr>
        <p:spPr>
          <a:xfrm flipV="1">
            <a:off x="9264650" y="3689350"/>
            <a:ext cx="699917" cy="1905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A4D73E4-8B6C-7769-70A8-4C7E3ADEE969}"/>
              </a:ext>
            </a:extLst>
          </p:cNvPr>
          <p:cNvSpPr/>
          <p:nvPr/>
        </p:nvSpPr>
        <p:spPr>
          <a:xfrm>
            <a:off x="8286750" y="5181600"/>
            <a:ext cx="711200" cy="1948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027C676-7590-F372-E855-0670D9FF0D2A}"/>
              </a:ext>
            </a:extLst>
          </p:cNvPr>
          <p:cNvCxnSpPr/>
          <p:nvPr/>
        </p:nvCxnSpPr>
        <p:spPr>
          <a:xfrm>
            <a:off x="5213350" y="5772150"/>
            <a:ext cx="19685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784295-31E8-B543-5CB1-B28400440AC2}"/>
              </a:ext>
            </a:extLst>
          </p:cNvPr>
          <p:cNvCxnSpPr/>
          <p:nvPr/>
        </p:nvCxnSpPr>
        <p:spPr>
          <a:xfrm>
            <a:off x="6642100" y="5772150"/>
            <a:ext cx="1079500" cy="2667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7C342E4-B65B-9040-4C8F-36FA9CC68714}"/>
              </a:ext>
            </a:extLst>
          </p:cNvPr>
          <p:cNvSpPr txBox="1"/>
          <p:nvPr/>
        </p:nvSpPr>
        <p:spPr>
          <a:xfrm>
            <a:off x="6296025" y="5969660"/>
            <a:ext cx="61023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can drag the bar too see all available cars</a:t>
            </a:r>
          </a:p>
        </p:txBody>
      </p:sp>
    </p:spTree>
    <p:extLst>
      <p:ext uri="{BB962C8B-B14F-4D97-AF65-F5344CB8AC3E}">
        <p14:creationId xmlns:p14="http://schemas.microsoft.com/office/powerpoint/2010/main" val="57631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A0E1D-B6A3-F123-DAF3-1E1687F1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A28540-1FBE-4F7F-9D00-600BC9215456}"/>
              </a:ext>
            </a:extLst>
          </p:cNvPr>
          <p:cNvSpPr txBox="1"/>
          <p:nvPr/>
        </p:nvSpPr>
        <p:spPr>
          <a:xfrm>
            <a:off x="212725" y="133166"/>
            <a:ext cx="348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 dirty="0"/>
              <a:t>Customer Adding Car</a:t>
            </a:r>
            <a:endParaRPr lang="en-SG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D20CF0-7751-A6A7-C6B1-B6A1BCBA80AD}"/>
              </a:ext>
            </a:extLst>
          </p:cNvPr>
          <p:cNvSpPr txBox="1"/>
          <p:nvPr/>
        </p:nvSpPr>
        <p:spPr>
          <a:xfrm>
            <a:off x="10115550" y="1458610"/>
            <a:ext cx="21050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can choose desired start and return date of rental car when pressed on the Add to Cart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EF0E2-503A-3B8C-5AB8-51E7DD6C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390" y="594831"/>
            <a:ext cx="7565220" cy="54531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57598-B1DC-16A1-2F4A-8D42B7D79295}"/>
              </a:ext>
            </a:extLst>
          </p:cNvPr>
          <p:cNvSpPr/>
          <p:nvPr/>
        </p:nvSpPr>
        <p:spPr>
          <a:xfrm>
            <a:off x="6267450" y="2540000"/>
            <a:ext cx="2228852" cy="25889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4539D-8004-4D18-BCC7-F0715785092E}"/>
              </a:ext>
            </a:extLst>
          </p:cNvPr>
          <p:cNvSpPr/>
          <p:nvPr/>
        </p:nvSpPr>
        <p:spPr>
          <a:xfrm>
            <a:off x="5118100" y="5175250"/>
            <a:ext cx="704850" cy="2603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029464-23CF-F18F-024E-AD2B8CE9E092}"/>
              </a:ext>
            </a:extLst>
          </p:cNvPr>
          <p:cNvCxnSpPr/>
          <p:nvPr/>
        </p:nvCxnSpPr>
        <p:spPr>
          <a:xfrm flipV="1">
            <a:off x="5822950" y="4991100"/>
            <a:ext cx="444500" cy="4445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64D97-AAC7-5AF3-15BE-A7E118518999}"/>
              </a:ext>
            </a:extLst>
          </p:cNvPr>
          <p:cNvCxnSpPr/>
          <p:nvPr/>
        </p:nvCxnSpPr>
        <p:spPr>
          <a:xfrm flipV="1">
            <a:off x="8496302" y="1631950"/>
            <a:ext cx="1619248" cy="9080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792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98730-2254-11A6-0D3E-B5E94D3CE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BF09E3-8F7E-DE51-B73B-B36CF9C2B9F0}"/>
              </a:ext>
            </a:extLst>
          </p:cNvPr>
          <p:cNvSpPr txBox="1"/>
          <p:nvPr/>
        </p:nvSpPr>
        <p:spPr>
          <a:xfrm>
            <a:off x="212725" y="133166"/>
            <a:ext cx="3482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Cart (Edit)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89786A-336F-5577-C032-58E3EFD88090}"/>
              </a:ext>
            </a:extLst>
          </p:cNvPr>
          <p:cNvSpPr txBox="1"/>
          <p:nvPr/>
        </p:nvSpPr>
        <p:spPr>
          <a:xfrm>
            <a:off x="10115550" y="1458610"/>
            <a:ext cx="210502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 up to edit rental date when customer clicked on edit</a:t>
            </a: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99AD5A97-2D24-361C-1E18-AFD235EDE6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1145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F1985C-FE9A-ACE0-E4C5-2E761DF3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93" y="758733"/>
            <a:ext cx="6958986" cy="50357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FE6A8C-E285-BC43-FB1A-52EA8FAA834F}"/>
              </a:ext>
            </a:extLst>
          </p:cNvPr>
          <p:cNvSpPr/>
          <p:nvPr/>
        </p:nvSpPr>
        <p:spPr>
          <a:xfrm>
            <a:off x="4927600" y="2628900"/>
            <a:ext cx="1168400" cy="2222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E9A9E-DA91-67FD-65B4-FA7D0D9B6FD7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2247900" y="2152650"/>
            <a:ext cx="2679700" cy="5873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7FE24-A99F-F9DC-FE89-AC36913C398B}"/>
              </a:ext>
            </a:extLst>
          </p:cNvPr>
          <p:cNvSpPr/>
          <p:nvPr/>
        </p:nvSpPr>
        <p:spPr>
          <a:xfrm>
            <a:off x="6096000" y="2533650"/>
            <a:ext cx="2051050" cy="147320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49528E-8E09-B1BF-F650-A67583D27E06}"/>
              </a:ext>
            </a:extLst>
          </p:cNvPr>
          <p:cNvCxnSpPr/>
          <p:nvPr/>
        </p:nvCxnSpPr>
        <p:spPr>
          <a:xfrm flipV="1">
            <a:off x="8147050" y="1936750"/>
            <a:ext cx="1968500" cy="7683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38D328-102F-BCFD-D176-DBB33B3C4402}"/>
              </a:ext>
            </a:extLst>
          </p:cNvPr>
          <p:cNvSpPr txBox="1"/>
          <p:nvPr/>
        </p:nvSpPr>
        <p:spPr>
          <a:xfrm>
            <a:off x="212725" y="1724362"/>
            <a:ext cx="21860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can choose to edit, delete or checkout the cars in their booking cart</a:t>
            </a:r>
          </a:p>
        </p:txBody>
      </p:sp>
    </p:spTree>
    <p:extLst>
      <p:ext uri="{BB962C8B-B14F-4D97-AF65-F5344CB8AC3E}">
        <p14:creationId xmlns:p14="http://schemas.microsoft.com/office/powerpoint/2010/main" val="202644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A44AC-3491-9848-0D93-387A86519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067760-6F5C-4A85-B84D-2565FD9DA9D4}"/>
              </a:ext>
            </a:extLst>
          </p:cNvPr>
          <p:cNvSpPr txBox="1"/>
          <p:nvPr/>
        </p:nvSpPr>
        <p:spPr>
          <a:xfrm>
            <a:off x="212725" y="133166"/>
            <a:ext cx="5451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Cart (Check-out &amp; Payment)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89FFA6-FEF0-9CCB-8B09-6A5B232D1F59}"/>
              </a:ext>
            </a:extLst>
          </p:cNvPr>
          <p:cNvSpPr txBox="1"/>
          <p:nvPr/>
        </p:nvSpPr>
        <p:spPr>
          <a:xfrm>
            <a:off x="10115550" y="1458610"/>
            <a:ext cx="210502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Rental details </a:t>
            </a:r>
            <a:r>
              <a:rPr lang="en-SG" sz="1500" dirty="0">
                <a:solidFill>
                  <a:prstClr val="black"/>
                </a:solidFill>
                <a:latin typeface="Calibri" panose="020F0502020204030204"/>
              </a:rPr>
              <a:t>of selected car to be shown</a:t>
            </a:r>
            <a:endParaRPr kumimoji="0" lang="en-S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C1FF4011-70AF-AF61-98C4-E9700BB965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1145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7250E-0A3E-ADB7-F859-56572EED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72" y="734863"/>
            <a:ext cx="7509255" cy="538827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0BF7AF-512F-F7F7-53A6-8A8BF950B1A1}"/>
              </a:ext>
            </a:extLst>
          </p:cNvPr>
          <p:cNvCxnSpPr/>
          <p:nvPr/>
        </p:nvCxnSpPr>
        <p:spPr>
          <a:xfrm>
            <a:off x="6546850" y="1549400"/>
            <a:ext cx="15113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0093F1-8BCF-62BB-9DE4-6A5B9964BA42}"/>
              </a:ext>
            </a:extLst>
          </p:cNvPr>
          <p:cNvCxnSpPr/>
          <p:nvPr/>
        </p:nvCxnSpPr>
        <p:spPr>
          <a:xfrm flipH="1">
            <a:off x="2055812" y="1549400"/>
            <a:ext cx="4573588" cy="889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0C7F20-9903-E130-6134-76D725060353}"/>
              </a:ext>
            </a:extLst>
          </p:cNvPr>
          <p:cNvSpPr txBox="1"/>
          <p:nvPr/>
        </p:nvSpPr>
        <p:spPr>
          <a:xfrm>
            <a:off x="325438" y="1245885"/>
            <a:ext cx="211931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Clicking on check out will brin</a:t>
            </a:r>
            <a:r>
              <a:rPr lang="en-SG" sz="1500" dirty="0">
                <a:solidFill>
                  <a:prstClr val="black"/>
                </a:solidFill>
                <a:latin typeface="Calibri" panose="020F0502020204030204"/>
              </a:rPr>
              <a:t>g user to checking out page</a:t>
            </a:r>
            <a:endParaRPr kumimoji="0" lang="en-SG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5E95DF-2F62-DEF9-954B-DADF0AB31A8C}"/>
              </a:ext>
            </a:extLst>
          </p:cNvPr>
          <p:cNvSpPr/>
          <p:nvPr/>
        </p:nvSpPr>
        <p:spPr>
          <a:xfrm>
            <a:off x="6007100" y="4578350"/>
            <a:ext cx="285750" cy="2857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C107AD-20DE-32E0-146A-BC1DF12B05E4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2076449" y="2851151"/>
            <a:ext cx="3930651" cy="187007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C16BF1A-645E-1477-128B-AE37EE80488D}"/>
              </a:ext>
            </a:extLst>
          </p:cNvPr>
          <p:cNvSpPr/>
          <p:nvPr/>
        </p:nvSpPr>
        <p:spPr>
          <a:xfrm>
            <a:off x="8197850" y="4933950"/>
            <a:ext cx="1333500" cy="304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D7643F-18A5-3861-7DF0-FD6D32664BF5}"/>
              </a:ext>
            </a:extLst>
          </p:cNvPr>
          <p:cNvCxnSpPr/>
          <p:nvPr/>
        </p:nvCxnSpPr>
        <p:spPr>
          <a:xfrm flipV="1">
            <a:off x="9531350" y="3663950"/>
            <a:ext cx="406400" cy="1270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A35976E-6FA5-0476-D2D7-1E00EF64DCB4}"/>
              </a:ext>
            </a:extLst>
          </p:cNvPr>
          <p:cNvSpPr/>
          <p:nvPr/>
        </p:nvSpPr>
        <p:spPr>
          <a:xfrm>
            <a:off x="5089525" y="2087414"/>
            <a:ext cx="4419600" cy="1350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4964EE-9FB5-7C09-38FF-DC486C298111}"/>
              </a:ext>
            </a:extLst>
          </p:cNvPr>
          <p:cNvCxnSpPr>
            <a:stCxn id="33" idx="3"/>
            <a:endCxn id="50" idx="1"/>
          </p:cNvCxnSpPr>
          <p:nvPr/>
        </p:nvCxnSpPr>
        <p:spPr>
          <a:xfrm flipV="1">
            <a:off x="9509125" y="1851025"/>
            <a:ext cx="606425" cy="3039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7B043D-8B60-525A-C7BA-B9781FD16F9C}"/>
              </a:ext>
            </a:extLst>
          </p:cNvPr>
          <p:cNvSpPr txBox="1"/>
          <p:nvPr/>
        </p:nvSpPr>
        <p:spPr>
          <a:xfrm>
            <a:off x="965200" y="2405504"/>
            <a:ext cx="1498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Total cost of rental will be calculated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994D61-53B4-D096-6AC9-182441004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905" y="2949657"/>
            <a:ext cx="4560567" cy="6676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8AF7EFA-7427-E319-7D19-29A30A1C2B19}"/>
              </a:ext>
            </a:extLst>
          </p:cNvPr>
          <p:cNvSpPr txBox="1"/>
          <p:nvPr/>
        </p:nvSpPr>
        <p:spPr>
          <a:xfrm>
            <a:off x="9894188" y="3559675"/>
            <a:ext cx="207187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pop up notify user of payment and return date of car</a:t>
            </a:r>
          </a:p>
        </p:txBody>
      </p:sp>
    </p:spTree>
    <p:extLst>
      <p:ext uri="{BB962C8B-B14F-4D97-AF65-F5344CB8AC3E}">
        <p14:creationId xmlns:p14="http://schemas.microsoft.com/office/powerpoint/2010/main" val="266286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ACCFF-D33B-5E72-A26C-B24E74A45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D8D40D-44C7-7BEC-7056-BED40B2BF010}"/>
              </a:ext>
            </a:extLst>
          </p:cNvPr>
          <p:cNvSpPr txBox="1"/>
          <p:nvPr/>
        </p:nvSpPr>
        <p:spPr>
          <a:xfrm>
            <a:off x="212725" y="133166"/>
            <a:ext cx="4892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Booking History Screen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DFDA5128-3710-037F-7E56-9F988C2837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1145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C19CF5-7B94-8061-45F2-882235EBC65D}"/>
              </a:ext>
            </a:extLst>
          </p:cNvPr>
          <p:cNvSpPr txBox="1"/>
          <p:nvPr/>
        </p:nvSpPr>
        <p:spPr>
          <a:xfrm>
            <a:off x="9571648" y="2019300"/>
            <a:ext cx="21860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can view their pass and current booking history to check return 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FB98EE-13B9-2484-BD38-A842D166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52" y="656343"/>
            <a:ext cx="7256096" cy="52405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521D91-3A2D-A2BA-6F65-F3EC69E9C0B5}"/>
              </a:ext>
            </a:extLst>
          </p:cNvPr>
          <p:cNvSpPr/>
          <p:nvPr/>
        </p:nvSpPr>
        <p:spPr>
          <a:xfrm>
            <a:off x="3181350" y="2711009"/>
            <a:ext cx="514350" cy="15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56544-B6F4-669D-47F2-7D1448B721BF}"/>
              </a:ext>
            </a:extLst>
          </p:cNvPr>
          <p:cNvSpPr/>
          <p:nvPr/>
        </p:nvSpPr>
        <p:spPr>
          <a:xfrm>
            <a:off x="4933950" y="2019300"/>
            <a:ext cx="4343400" cy="180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E46E3D-E02A-3BA5-F7FB-41ACE277002D}"/>
              </a:ext>
            </a:extLst>
          </p:cNvPr>
          <p:cNvSpPr/>
          <p:nvPr/>
        </p:nvSpPr>
        <p:spPr>
          <a:xfrm>
            <a:off x="2597150" y="3524250"/>
            <a:ext cx="1670050" cy="2984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257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B41756FFC5654E9A6FCCEEFCBF70B0" ma:contentTypeVersion="9" ma:contentTypeDescription="Create a new document." ma:contentTypeScope="" ma:versionID="e3398939c6d37fa178f760f6a6ad478d">
  <xsd:schema xmlns:xsd="http://www.w3.org/2001/XMLSchema" xmlns:xs="http://www.w3.org/2001/XMLSchema" xmlns:p="http://schemas.microsoft.com/office/2006/metadata/properties" xmlns:ns3="ad689955-1cbb-440d-b42f-2a6b615d06ef" xmlns:ns4="d3b6dd59-2e31-430b-900a-c9d1e5f951c3" targetNamespace="http://schemas.microsoft.com/office/2006/metadata/properties" ma:root="true" ma:fieldsID="7b210483fcac1f066f4ae937e70be45c" ns3:_="" ns4:_="">
    <xsd:import namespace="ad689955-1cbb-440d-b42f-2a6b615d06ef"/>
    <xsd:import namespace="d3b6dd59-2e31-430b-900a-c9d1e5f951c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689955-1cbb-440d-b42f-2a6b615d06e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b6dd59-2e31-430b-900a-c9d1e5f951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3b6dd59-2e31-430b-900a-c9d1e5f951c3" xsi:nil="true"/>
  </documentManagement>
</p:properties>
</file>

<file path=customXml/itemProps1.xml><?xml version="1.0" encoding="utf-8"?>
<ds:datastoreItem xmlns:ds="http://schemas.openxmlformats.org/officeDocument/2006/customXml" ds:itemID="{B9E20101-FA8D-4ED1-B55B-74EFC9B59780}">
  <ds:schemaRefs>
    <ds:schemaRef ds:uri="ad689955-1cbb-440d-b42f-2a6b615d06ef"/>
    <ds:schemaRef ds:uri="d3b6dd59-2e31-430b-900a-c9d1e5f951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B8A9C90-C620-454F-A7C4-966FEAC65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5E8E48-24B4-4382-9311-22955FB60E67}">
  <ds:schemaRefs>
    <ds:schemaRef ds:uri="http://schemas.openxmlformats.org/package/2006/metadata/core-properties"/>
    <ds:schemaRef ds:uri="ad689955-1cbb-440d-b42f-2a6b615d06ef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d3b6dd59-2e31-430b-900a-c9d1e5f951c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4350</TotalTime>
  <Words>635</Words>
  <Application>Microsoft Macintosh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Introduction</vt:lpstr>
      <vt:lpstr>Final 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Temasek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Review (Week 16)</dc:title>
  <dc:creator>Lee Kum Leong, Steven</dc:creator>
  <cp:lastModifiedBy>userkk88</cp:lastModifiedBy>
  <cp:revision>20</cp:revision>
  <dcterms:created xsi:type="dcterms:W3CDTF">2020-07-29T02:36:49Z</dcterms:created>
  <dcterms:modified xsi:type="dcterms:W3CDTF">2025-10-25T10:04:53Z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69d7fc4-da81-42e5-b309-526f71322d86_Enabled">
    <vt:lpwstr>true</vt:lpwstr>
  </property>
  <property fmtid="{D5CDD505-2E9C-101B-9397-08002B2CF9AE}" pid="3" name="MSIP_Label_f69d7fc4-da81-42e5-b309-526f71322d86_SetDate">
    <vt:lpwstr>2021-04-25T13:51:56Z</vt:lpwstr>
  </property>
  <property fmtid="{D5CDD505-2E9C-101B-9397-08002B2CF9AE}" pid="4" name="MSIP_Label_f69d7fc4-da81-42e5-b309-526f71322d86_Method">
    <vt:lpwstr>Standard</vt:lpwstr>
  </property>
  <property fmtid="{D5CDD505-2E9C-101B-9397-08002B2CF9AE}" pid="5" name="MSIP_Label_f69d7fc4-da81-42e5-b309-526f71322d86_Name">
    <vt:lpwstr>Non Sensitive</vt:lpwstr>
  </property>
  <property fmtid="{D5CDD505-2E9C-101B-9397-08002B2CF9AE}" pid="6" name="MSIP_Label_f69d7fc4-da81-42e5-b309-526f71322d86_SiteId">
    <vt:lpwstr>25a99bf0-8e72-472a-ae50-adfbdf0df6f1</vt:lpwstr>
  </property>
  <property fmtid="{D5CDD505-2E9C-101B-9397-08002B2CF9AE}" pid="7" name="MSIP_Label_f69d7fc4-da81-42e5-b309-526f71322d86_ActionId">
    <vt:lpwstr>110c871f-53fd-4770-bca5-a088fe739d8b</vt:lpwstr>
  </property>
  <property fmtid="{D5CDD505-2E9C-101B-9397-08002B2CF9AE}" pid="8" name="MSIP_Label_f69d7fc4-da81-42e5-b309-526f71322d86_ContentBits">
    <vt:lpwstr>0</vt:lpwstr>
  </property>
  <property fmtid="{D5CDD505-2E9C-101B-9397-08002B2CF9AE}" pid="9" name="ContentTypeId">
    <vt:lpwstr>0x010100DFB41756FFC5654E9A6FCCEEFCBF70B0</vt:lpwstr>
  </property>
</Properties>
</file>